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5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3588" cy="6858000"/>
  <p:notesSz cx="6858000" cy="1857375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uk-UA" sz="4400" b="0" strike="noStrike" spc="-1">
                <a:latin typeface="Arial"/>
              </a:rPr>
              <a:t>Для переміщення сторінки клацніть мишею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uk-UA" sz="2000" b="0" strike="noStrike" spc="-1">
                <a:latin typeface="Arial"/>
              </a:rPr>
              <a:t>Для редагування формату приміток клацніть мишею</a:t>
            </a: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uk-UA" sz="1400" b="0" strike="noStrike" spc="-1">
                <a:latin typeface="Times New Roman"/>
              </a:rPr>
              <a:t>&lt;верхній колонтитул&gt;</a:t>
            </a:r>
          </a:p>
        </p:txBody>
      </p:sp>
      <p:sp>
        <p:nvSpPr>
          <p:cNvPr id="200" name="PlaceHolder 4"/>
          <p:cNvSpPr>
            <a:spLocks noGrp="1"/>
          </p:cNvSpPr>
          <p:nvPr>
            <p:ph type="dt" idx="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uk-U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uk-UA" sz="1400" b="0" strike="noStrike" spc="-1">
                <a:latin typeface="Times New Roman"/>
              </a:rPr>
              <a:t>&lt;дата/час&gt;</a:t>
            </a:r>
          </a:p>
        </p:txBody>
      </p:sp>
      <p:sp>
        <p:nvSpPr>
          <p:cNvPr id="201" name="PlaceHolder 5"/>
          <p:cNvSpPr>
            <a:spLocks noGrp="1"/>
          </p:cNvSpPr>
          <p:nvPr>
            <p:ph type="ftr" idx="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uk-UA" sz="1400" b="0" strike="noStrike" spc="-1">
                <a:latin typeface="Times New Roman"/>
              </a:defRPr>
            </a:lvl1pPr>
          </a:lstStyle>
          <a:p>
            <a:r>
              <a:rPr lang="uk-UA" sz="1400" b="0" strike="noStrike" spc="-1">
                <a:latin typeface="Times New Roman"/>
              </a:rPr>
              <a:t>&lt;нижній колонтитул&gt;</a:t>
            </a:r>
          </a:p>
        </p:txBody>
      </p:sp>
      <p:sp>
        <p:nvSpPr>
          <p:cNvPr id="202" name="PlaceHolder 6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uk-U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C2B2EBE9-F132-4825-803D-F6626AAA4D50}" type="slidenum">
              <a:rPr lang="uk-UA" sz="1400" b="0" strike="noStrike" spc="-1">
                <a:latin typeface="Times New Roman"/>
              </a:rPr>
              <a:t>‹#›</a:t>
            </a:fld>
            <a:endParaRPr lang="uk-U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uk-UA" sz="2000" b="0" strike="noStrike" spc="-1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81BCDD-21C4-411C-825C-AFAECEFA57F8}" type="slidenum">
              <a:rPr lang="en-US" sz="1200" b="0" strike="noStrike" spc="-1">
                <a:latin typeface="Times New Roman"/>
              </a:rPr>
              <a:t>2</a:t>
            </a:fld>
            <a:endParaRPr lang="uk-U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uk-UA" sz="2000" b="0" strike="noStrike" spc="-1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77EFCC-2A6C-4A34-AEA5-452983EBA7D1}" type="slidenum">
              <a:rPr lang="en-US" sz="1200" b="0" strike="noStrike" spc="-1">
                <a:latin typeface="Times New Roman"/>
              </a:rPr>
              <a:t>6</a:t>
            </a:fld>
            <a:endParaRPr lang="uk-U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uk-UA" sz="2000" b="0" strike="noStrike" spc="-1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0E6FAB-C4E0-4ABB-8274-E2440E80095F}" type="slidenum">
              <a:rPr lang="en-US" sz="1200" b="0" strike="noStrike" spc="-1">
                <a:latin typeface="Times New Roman"/>
              </a:rPr>
              <a:t>16</a:t>
            </a:fld>
            <a:endParaRPr lang="uk-U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B09B91-A489-4F97-8DC8-7465FC5EE17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C6E784E-31B8-4C29-9896-0A418763EBB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B9000F-9F19-4CCC-B3B3-29E9C4B5707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9AB4806-0C3E-4CE0-A127-696DAA05786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6277C0-E995-4533-92C7-19A14580B6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1CA86EE-7DB8-470E-8338-B4298D831A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77606D-994E-4D2A-B3F4-F8A67DB3ED5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4338D0F-154B-45F7-B57A-6F0A48DC2EB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5D4CE5A-17D0-42E9-AD5B-F34A65A3FC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48B5E09-E4AB-4482-9785-C9DDFED8982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D91733-E6D3-43D4-9162-577BC5ADA56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C0A17DE-7131-434D-A1E9-D7DB80D234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0C32D6C-1013-4E23-8B23-F0D718D3B46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2E9FE61-EFF9-4B3F-9258-096BAF56FAC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81C94A4-BC3C-49F8-B7BE-5B62B44937B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C98F5BF-4AC2-4FFF-9B49-AC68D71DC2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BC072F6-1EE1-42A0-B772-3279EA52248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8A95650-E7A8-4E3A-AB81-34213C52716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9FE78E6-5F6D-4BD3-89D5-58E2587D40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C4A9D48-27F3-4348-B74C-5E59A15CA0D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CDF9AE5-A55B-438C-A4ED-3B2DF6D6E0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83B45B-2F29-4AAB-B4D1-E361BBC13E7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7CF9E4A-7AD7-4365-857F-F3437A38E53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D818335-57C6-438A-9133-6EA9B98D6DD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4C4A17D-78DE-4E29-ADE6-38F81E2764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11378D8D-6662-4857-9BDC-A7B6F63143A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737D14E6-B83A-49C9-B736-12FB1F8C7B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FDC0435C-681B-49B8-8DF1-711DEE7D0B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4CD69FC6-9A69-4570-BDF3-25DA6625864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5FB89BCD-331B-447B-9721-1A876627EE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BEB9DD9-5A19-4FE9-A623-3FDCD0EE980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8452A6F-A0D5-45D2-8B56-5356862997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C7FF3311-D29B-41E6-97D8-32F093D1D4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CD7D55F2-33DA-4804-AF66-0C13E3832A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5BAEFFEC-4161-49D2-8DF4-6BA2F2C103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9596F24E-805A-4747-A790-A4B17FDB503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uk-UA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lnSpc>
                <a:spcPct val="100000"/>
              </a:lnSpc>
              <a:buNone/>
              <a:defRPr lang="uk-UA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uk-UA" sz="1400" b="0" strike="noStrike" spc="-1">
                <a:latin typeface="Times New Roman"/>
              </a:rPr>
              <a:t>&lt;нижній колонтитул&gt;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uk-UA" sz="4400" b="0" strike="noStrike" spc="-1">
                <a:latin typeface="Arial"/>
              </a:rPr>
              <a:t>Для правки тексту заголовка клацніть мишею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latin typeface="Arial"/>
              </a:rPr>
              <a:t>Для редагування структури клацніть мишею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800" b="0" strike="noStrike" spc="-1">
                <a:latin typeface="Arial"/>
              </a:rPr>
              <a:t>Другий рівень структури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400" b="0" strike="noStrike" spc="-1">
                <a:latin typeface="Arial"/>
              </a:rPr>
              <a:t>Третій рівень структури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latin typeface="Arial"/>
              </a:rPr>
              <a:t>Четвертий рівень структури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П'ятий рівень структури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Шостий рівень структури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Сьомий рівень структури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2168EF-0B14-4C71-8E63-F87852B6C83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uk-UA" sz="4400" b="0" strike="noStrike" spc="-1">
                <a:latin typeface="Arial"/>
              </a:rPr>
              <a:t>Для правки тексту заголовка клацніть мишею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latin typeface="Arial"/>
              </a:rPr>
              <a:t>Для редагування структури клацніть мишею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800" b="0" strike="noStrike" spc="-1">
                <a:latin typeface="Arial"/>
              </a:rPr>
              <a:t>Другий рівень структури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400" b="0" strike="noStrike" spc="-1">
                <a:latin typeface="Arial"/>
              </a:rPr>
              <a:t>Третій рівень структури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latin typeface="Arial"/>
              </a:rPr>
              <a:t>Четвертий рівень структури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П'ятий рівень структури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Шостий рівень структури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Сьомий рівень структури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0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lnSpc>
                <a:spcPct val="100000"/>
              </a:lnSpc>
              <a:buNone/>
              <a:defRPr lang="uk-UA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uk-UA" sz="1400" b="0" strike="noStrike" spc="-1">
                <a:latin typeface="Times New Roman"/>
              </a:rPr>
              <a:t>&lt;нижній колонтитул&gt;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sldNum" idx="4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7A695F0-5F49-46F6-9B62-9B0496B71B78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24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defRPr lang="uk-UA" sz="1400" b="0" strike="noStrike" spc="-1">
                <a:latin typeface="Times New Roman"/>
              </a:defRPr>
            </a:lvl1pPr>
          </a:lstStyle>
          <a:p>
            <a:r>
              <a:rPr lang="uk-UA" sz="1400" b="0" strike="noStrike" spc="-1">
                <a:latin typeface="Times New Roman"/>
              </a:rPr>
              <a:t>&lt;дата/час&gt;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uk-UA" sz="4400" b="0" strike="noStrike" spc="-1">
                <a:latin typeface="Arial"/>
              </a:rPr>
              <a:t>Для правки тексту заголовка клацніть мишею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latin typeface="Arial"/>
              </a:rPr>
              <a:t>Для редагування структури клацніть мишею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800" b="0" strike="noStrike" spc="-1">
                <a:latin typeface="Arial"/>
              </a:rPr>
              <a:t>Другий рівень структури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400" b="0" strike="noStrike" spc="-1">
                <a:latin typeface="Arial"/>
              </a:rPr>
              <a:t>Третій рівень структури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latin typeface="Arial"/>
              </a:rPr>
              <a:t>Четвертий рівень структури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П'ятий рівень структури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Шостий рівень структури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Сьомий рівень структури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0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lnSpc>
                <a:spcPct val="100000"/>
              </a:lnSpc>
              <a:buNone/>
              <a:defRPr lang="uk-UA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uk-UA" sz="1400" b="0" strike="noStrike" spc="-1">
                <a:latin typeface="Times New Roman"/>
              </a:rPr>
              <a:t>&lt;нижній колонтитул&gt;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uk-UA" sz="4400" b="0" strike="noStrike" spc="-1">
                <a:latin typeface="Arial"/>
              </a:rPr>
              <a:t>Для правки тексту заголовка клацніть мишею</a:t>
            </a: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latin typeface="Arial"/>
              </a:rPr>
              <a:t>Для редагування структури клацніть мишею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800" b="0" strike="noStrike" spc="-1">
                <a:latin typeface="Arial"/>
              </a:rPr>
              <a:t>Другий рівень структури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400" b="0" strike="noStrike" spc="-1">
                <a:latin typeface="Arial"/>
              </a:rPr>
              <a:t>Третій рівень структури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latin typeface="Arial"/>
              </a:rPr>
              <a:t>Четвертий рівень структури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П'ятий рівень структури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Шостий рівень структури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latin typeface="Arial"/>
              </a:rPr>
              <a:t>Сьомий рівень структури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Num" idx="7"/>
          </p:nvPr>
        </p:nvSpPr>
        <p:spPr>
          <a:xfrm>
            <a:off x="8715600" y="6025680"/>
            <a:ext cx="274320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C800EE-C319-4191-A8AD-6618DACDE15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88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Для правки тексту заголовка клацніть мишею</a:t>
            </a: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8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Для редагування структури клацніть мишею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Другий рівень структури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Третій рівень структури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Четвертий рівень структури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П'ятий рівень структури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Шостий рівень структури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Сьомий рівень структури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5"/>
          <p:cNvSpPr/>
          <p:nvPr/>
        </p:nvSpPr>
        <p:spPr>
          <a:xfrm>
            <a:off x="889920" y="4892040"/>
            <a:ext cx="251388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E7E6E6"/>
                </a:solidFill>
                <a:latin typeface="Abadi"/>
                <a:ea typeface="SF Pro"/>
              </a:rPr>
              <a:t>Alejandro Sanhueza</a:t>
            </a:r>
            <a:endParaRPr lang="uk-UA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E7E6E6"/>
                </a:solidFill>
                <a:latin typeface="Abadi"/>
                <a:ea typeface="SF Pro"/>
              </a:rPr>
              <a:t>11</a:t>
            </a:r>
            <a:r>
              <a:rPr lang="en-US" sz="1800" b="0" strike="noStrike" spc="-1" dirty="0">
                <a:solidFill>
                  <a:srgbClr val="E7E6E6"/>
                </a:solidFill>
                <a:latin typeface="Abadi"/>
                <a:ea typeface="SF Pro"/>
              </a:rPr>
              <a:t>/03/2023</a:t>
            </a:r>
            <a:endParaRPr lang="uk-UA" sz="1800" b="0" strike="noStrike" spc="-1" dirty="0">
              <a:latin typeface="Arial"/>
            </a:endParaRPr>
          </a:p>
        </p:txBody>
      </p:sp>
      <p:pic>
        <p:nvPicPr>
          <p:cNvPr id="204" name="Picture 2" descr="IBM Skills Network Logo - Horizontal-noai copy.png"/>
          <p:cNvPicPr/>
          <p:nvPr/>
        </p:nvPicPr>
        <p:blipFill>
          <a:blip r:embed="rId3"/>
          <a:stretch/>
        </p:blipFill>
        <p:spPr>
          <a:xfrm>
            <a:off x="889920" y="676800"/>
            <a:ext cx="2103480" cy="628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32" name="Content Placeholder 4"/>
          <p:cNvSpPr/>
          <p:nvPr/>
        </p:nvSpPr>
        <p:spPr>
          <a:xfrm>
            <a:off x="838080" y="1486440"/>
            <a:ext cx="5257080" cy="473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uk-UA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uk-UA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uk-UA" sz="2800" b="0" strike="noStrike" spc="-1">
              <a:latin typeface="Arial"/>
            </a:endParaRPr>
          </a:p>
        </p:txBody>
      </p:sp>
      <p:sp>
        <p:nvSpPr>
          <p:cNvPr id="233" name="PlaceHolder 4"/>
          <p:cNvSpPr txBox="1"/>
          <p:nvPr/>
        </p:nvSpPr>
        <p:spPr>
          <a:xfrm>
            <a:off x="820800" y="1477080"/>
            <a:ext cx="10519200" cy="3022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Calculate the number of launches on each site use value_counts()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Calculate the number and occurrence of each orbit use value_counts()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Calculate the number and occurence of mission outcome per orbit type use value_counts()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Create a landing outcome label from Outcome column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Noto Sans CJK SC"/>
              </a:rPr>
              <a:t>Export data to csv file 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73550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https://github.com/sanhuezalejandro/IBM-Data-Science-Professional-Certificate/blob/main/10-Applied_Data_Science_Capstone/3.%20Data_Wrangling.ipynb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A86CBE-4452-4CF3-9591-19DCAE682B0F}" type="slidenum"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5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36" name="PlaceHolder 5"/>
          <p:cNvSpPr txBox="1"/>
          <p:nvPr/>
        </p:nvSpPr>
        <p:spPr>
          <a:xfrm>
            <a:off x="770400" y="1496160"/>
            <a:ext cx="10750680" cy="3904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Charts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Flight number and payload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Flight number and launch location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Payload mass (kg) depending on the launch site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Payload mass (kg) depending on the type of orbit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Analysis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View relationships using scatter plots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Show comparisons between individual categories using histograms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 dirty="0">
              <a:latin typeface="Arial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73478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</a:t>
            </a:r>
            <a:r>
              <a:rPr lang="en-US" sz="1200" b="0" strike="noStrike" spc="-1" dirty="0" err="1">
                <a:solidFill>
                  <a:srgbClr val="1C7DDB"/>
                </a:solidFill>
                <a:latin typeface="Abadi"/>
              </a:rPr>
              <a:t>github.com</a:t>
            </a: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/sanhuezalejandro/IBM-Data-Science-Professional-Certificate/blob/main/10-Applied_Data_Science_Capstone/5.%20Data_Visualization.ipynb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405AC163-B957-4AB6-841B-A6ACAD5CC453}" type="slidenum"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770040" y="1396800"/>
            <a:ext cx="10209600" cy="454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Display the names of the unique launch sites in the space mission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Display 5 records where launch site begins with ‘CCA’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Display the total payload mass carried by boosters launched by NASA (CRS)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Display Average payload mass carried by booster version F9 v1.1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List the date when the first </a:t>
            </a:r>
            <a:r>
              <a:rPr lang="en-US" sz="1400" b="0" strike="noStrike" spc="-1" dirty="0" err="1">
                <a:solidFill>
                  <a:srgbClr val="767171"/>
                </a:solidFill>
                <a:latin typeface="Abadi"/>
              </a:rPr>
              <a:t>succesful</a:t>
            </a: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 landing outcome in ground pad was achieved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List the names of the boosters which have success in drone ship and have payload mass greater than 4000 but less than 6000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List the total number of successful and failure mission outcomes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List the names of the </a:t>
            </a:r>
            <a:r>
              <a:rPr lang="en-US" sz="1400" b="0" strike="noStrike" spc="-1" dirty="0" err="1">
                <a:solidFill>
                  <a:srgbClr val="767171"/>
                </a:solidFill>
                <a:latin typeface="Abadi"/>
              </a:rPr>
              <a:t>booster_versions</a:t>
            </a: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 which have carried the max payload mass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List the records which will display the month names, failure </a:t>
            </a:r>
            <a:r>
              <a:rPr lang="en-US" sz="1400" b="0" strike="noStrike" spc="-1" dirty="0" err="1">
                <a:solidFill>
                  <a:srgbClr val="767171"/>
                </a:solidFill>
                <a:latin typeface="Abadi"/>
              </a:rPr>
              <a:t>landing_outcomes</a:t>
            </a: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 in drone ship ,booster versions, </a:t>
            </a:r>
            <a:r>
              <a:rPr lang="en-US" sz="1400" b="0" strike="noStrike" spc="-1" dirty="0" err="1">
                <a:solidFill>
                  <a:srgbClr val="767171"/>
                </a:solidFill>
                <a:latin typeface="Abadi"/>
              </a:rPr>
              <a:t>launch_site</a:t>
            </a: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 for the months in year 2015</a:t>
            </a:r>
            <a:endParaRPr lang="uk-UA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767171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uk-UA" sz="1400" b="0" strike="noStrike" spc="-1" dirty="0">
              <a:latin typeface="Arial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720000" y="604962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</a:t>
            </a:r>
            <a:r>
              <a:rPr lang="en-US" sz="1200" b="0" strike="noStrike" spc="-1" dirty="0" err="1">
                <a:solidFill>
                  <a:srgbClr val="1C7DDB"/>
                </a:solidFill>
                <a:latin typeface="Abadi"/>
              </a:rPr>
              <a:t>github.com</a:t>
            </a: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/sanhuezalejandro/IBM-Data-Science-Professional-Certificate/blob/main/10-Applied_Data_Science_Capstone/4.%20Sql.ipynb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>
          <a:xfrm>
            <a:off x="8731108" y="6049620"/>
            <a:ext cx="2742480" cy="400680"/>
          </a:xfrm>
        </p:spPr>
        <p:txBody>
          <a:bodyPr/>
          <a:lstStyle/>
          <a:p>
            <a:fld id="{A3E6D8EC-5B90-4CBE-819B-969E03A6A106}" type="slidenum"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/>
          </p:nvPr>
        </p:nvSpPr>
        <p:spPr>
          <a:xfrm>
            <a:off x="838080" y="1507320"/>
            <a:ext cx="10515600" cy="4072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• Added red circles at all launch sites coordinates with a popup label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showing its name using its name using its latitude and longitude coordinates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Colored Markers of Launch Outcomes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• Added colored markers of successful (green) and unsuccessful (red)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launches at each launch site to show which launch sites have high success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rates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• Added colored lines to show distance between launch site CCAFS SLC-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 dirty="0">
                <a:solidFill>
                  <a:srgbClr val="292929"/>
                </a:solidFill>
                <a:latin typeface="Abadi"/>
              </a:rPr>
              <a:t>40 and its proximity to the nearest coastline, railway, highway, and city</a:t>
            </a:r>
            <a:endParaRPr lang="uk-UA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uk-UA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uk-UA" sz="1800" b="0" strike="noStrike" spc="-1" dirty="0">
              <a:latin typeface="Arial"/>
            </a:endParaRPr>
          </a:p>
        </p:txBody>
      </p:sp>
      <p:sp>
        <p:nvSpPr>
          <p:cNvPr id="242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735508" y="6040978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https://github.com/sanhuezalejandro/IBM-Data-Science-Professional-Certificate/blob/main/10-Applied_Data_Science_Capstone/6.%20Launch_site_location.ipynb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5039111-9181-4277-89E5-6EB0D5691C29}" type="slidenum"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/>
          </p:nvPr>
        </p:nvSpPr>
        <p:spPr>
          <a:xfrm>
            <a:off x="1031400" y="1825560"/>
            <a:ext cx="97452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Dropdown List with Launch Sites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Allow user to select all launch sites or a certain launch site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Pie Chart Showing Successful Launches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Allow user to see successful and unsuccessful launches as a percent of the total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Slider of Payload Mass Range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Allow user to select payload mass range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Scatter Chart Showing Payload Mass vs. Success Rate by Booster Version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Allow user to see the correlation between Payload and Launch Success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uk-UA" sz="1800" b="0" strike="noStrike" spc="-1">
              <a:latin typeface="Arial"/>
            </a:endParaRPr>
          </a:p>
        </p:txBody>
      </p:sp>
      <p:sp>
        <p:nvSpPr>
          <p:cNvPr id="245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73550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</a:t>
            </a:r>
            <a:r>
              <a:rPr lang="en-US" sz="1200" b="0" strike="noStrike" spc="-1" dirty="0" err="1">
                <a:solidFill>
                  <a:srgbClr val="1C7DDB"/>
                </a:solidFill>
                <a:latin typeface="Abadi"/>
              </a:rPr>
              <a:t>spacex_dash_app.py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918025-9703-4562-A230-45DF31641408}" type="slidenum"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806040" y="1501560"/>
            <a:ext cx="9745200" cy="4078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5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Create NumPy array from the Class column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Standardize the data with StandardScaler. Fit and transform the data.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Split the data using train_test_split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Create a GridSearchCV object with cv=10 for parameter optimization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Apply GridSearchCV on different algorithms: logistic regression, support vector machine, decision tree, K-Nearest Neighbor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Calculate accuracy on the test data using .score() for all models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Assess the confusion matrix for all models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uk-UA" sz="1800" b="0" strike="noStrike" spc="-1">
              <a:latin typeface="Arial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73550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https://github.com/sanhuezalejandro/IBM-Data-Science-Professional-Certificate/blob/main/10-Applied_Data_Science_Capstone/7.%20Machine_Learning.ipynb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DAD21A4-C4AE-4BBA-981E-D92B32BFFE24}" type="slidenum"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ontent Placeholder 2"/>
          <p:cNvSpPr/>
          <p:nvPr/>
        </p:nvSpPr>
        <p:spPr>
          <a:xfrm>
            <a:off x="840960" y="1440000"/>
            <a:ext cx="10679040" cy="45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88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Exploratory Data Analysis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• Launch success has improved over time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• KSC LC-39A has the highest success rate among landing sites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• Orbits ES-L1, GEO, HEO and SSO have a 100% success rate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Visual Analytics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• Launch sites are far enough away from anything a failed launch can damage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(city, highway, railway), while still close enough to bring people and material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to support launch activities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Predictive Analytics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• Decision Tree model is the best predictive model for the dataset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lang="uk-UA" sz="1800" b="0" strike="noStrike" spc="-1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uk-UA" sz="1800" b="0" strike="noStrike" spc="-1">
              <a:latin typeface="Arial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ECC65FC-AEBC-415C-B2B3-1099B3DBA306}" type="slidenum"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865080" y="162000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35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Earlier flights have a lower success rate but later flights have a higher success rate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VAFB SLC 4E and KSC LC 39A have higher success rates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54" name="Picture 253"/>
          <p:cNvPicPr/>
          <p:nvPr/>
        </p:nvPicPr>
        <p:blipFill>
          <a:blip r:embed="rId2"/>
          <a:stretch/>
        </p:blipFill>
        <p:spPr>
          <a:xfrm>
            <a:off x="900000" y="2595960"/>
            <a:ext cx="10440720" cy="3523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DF407BE-847E-40E4-84B6-A41623329BB7}" type="slidenum"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/>
          </p:nvPr>
        </p:nvSpPr>
        <p:spPr>
          <a:xfrm>
            <a:off x="865080" y="1260000"/>
            <a:ext cx="10593000" cy="132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7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Most launches with a payload mass of more than 7,000 kg were successful 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No rockets with a payload mass of more than 10,000 kg were launched from the VAFB SLC 4E launch pad 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56" name="Title 4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57" name="Picture 256"/>
          <p:cNvPicPr/>
          <p:nvPr/>
        </p:nvPicPr>
        <p:blipFill>
          <a:blip r:embed="rId2"/>
          <a:stretch/>
        </p:blipFill>
        <p:spPr>
          <a:xfrm>
            <a:off x="623160" y="2586600"/>
            <a:ext cx="10356480" cy="3713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EBFDFB-8BAA-4AEA-A6E8-3BFE2CA62E06}" type="slidenum"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Num" idx="11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6E12F9-29E5-4D74-BE5E-65C647AD01D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206" name="Content Placeholder 2"/>
          <p:cNvSpPr/>
          <p:nvPr/>
        </p:nvSpPr>
        <p:spPr>
          <a:xfrm>
            <a:off x="958680" y="2113200"/>
            <a:ext cx="5166360" cy="331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lang="uk-UA" sz="2200" b="0" strike="noStrike" spc="-1" dirty="0">
              <a:latin typeface="Arial"/>
            </a:endParaRPr>
          </a:p>
        </p:txBody>
      </p:sp>
      <p:sp>
        <p:nvSpPr>
          <p:cNvPr id="207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lang="uk-UA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/>
          </p:nvPr>
        </p:nvSpPr>
        <p:spPr>
          <a:xfrm>
            <a:off x="783000" y="129132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Orbit types ES-L1, GEO, HEO, SSO have a 100% Success rate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Orbit type SO have a 0% Success rate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59" name="Title 7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900000" y="2257920"/>
            <a:ext cx="8503920" cy="4221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F1F37A7-A6AB-4C6D-89A2-AA259A42DE50}" type="slidenum"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/>
          </p:nvPr>
        </p:nvSpPr>
        <p:spPr>
          <a:xfrm>
            <a:off x="914400" y="127512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7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In most cases, the probably of success increases with the number of flights to each orbit 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In the case of the GTO orbit, this trend is not observed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62" name="Title 8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720000" y="2340000"/>
            <a:ext cx="10079640" cy="395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47B3945-3E7E-4E50-8FFC-31920B3DB6B3}" type="slidenum"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/>
          </p:nvPr>
        </p:nvSpPr>
        <p:spPr>
          <a:xfrm>
            <a:off x="865080" y="125892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8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Launches from LEO, ISS and PO orbits with heavy payloads are successful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Heavy payload GTO launches have had mixed success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65" name="Title 10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66" name="Picture 265"/>
          <p:cNvPicPr/>
          <p:nvPr/>
        </p:nvPicPr>
        <p:blipFill>
          <a:blip r:embed="rId2"/>
          <a:stretch/>
        </p:blipFill>
        <p:spPr>
          <a:xfrm>
            <a:off x="811080" y="2520000"/>
            <a:ext cx="10709640" cy="359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A50C319-5541-40CB-BFB6-DFB1784901E7}" type="slidenum"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/>
          </p:nvPr>
        </p:nvSpPr>
        <p:spPr>
          <a:xfrm>
            <a:off x="865080" y="126000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The Success Rate since 2013 kept increasing till 2017 (stable 2014)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68" name="Title 9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69" name="Picture 268"/>
          <p:cNvPicPr/>
          <p:nvPr/>
        </p:nvPicPr>
        <p:blipFill>
          <a:blip r:embed="rId2"/>
          <a:stretch/>
        </p:blipFill>
        <p:spPr>
          <a:xfrm>
            <a:off x="932760" y="1980000"/>
            <a:ext cx="9900360" cy="431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1F4FE2C-8450-40F9-8628-6C896B02E05F}" type="slidenum"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/>
          </p:nvPr>
        </p:nvSpPr>
        <p:spPr>
          <a:xfrm>
            <a:off x="900000" y="1589400"/>
            <a:ext cx="467964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Launch Site Names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CCAFS LC-40</a:t>
            </a: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VAFB SLC-4E</a:t>
            </a: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KSC LC-39A</a:t>
            </a: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CCAFS SLC-40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71" name="Titl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72" name="Picture 271"/>
          <p:cNvPicPr/>
          <p:nvPr/>
        </p:nvPicPr>
        <p:blipFill>
          <a:blip r:embed="rId3"/>
          <a:stretch/>
        </p:blipFill>
        <p:spPr>
          <a:xfrm>
            <a:off x="6300000" y="1620000"/>
            <a:ext cx="5039640" cy="431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54FE3B3-2597-4965-8498-5A0AF5E8D207}" type="slidenum"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72"/>
          <p:cNvPicPr/>
          <p:nvPr/>
        </p:nvPicPr>
        <p:blipFill>
          <a:blip r:embed="rId3"/>
          <a:stretch/>
        </p:blipFill>
        <p:spPr>
          <a:xfrm>
            <a:off x="720000" y="2700000"/>
            <a:ext cx="10799640" cy="3239640"/>
          </a:xfrm>
          <a:prstGeom prst="rect">
            <a:avLst/>
          </a:prstGeom>
          <a:ln w="0">
            <a:noFill/>
          </a:ln>
        </p:spPr>
      </p:pic>
      <p:sp>
        <p:nvSpPr>
          <p:cNvPr id="274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75" name="PlaceHolder 6"/>
          <p:cNvSpPr/>
          <p:nvPr/>
        </p:nvSpPr>
        <p:spPr>
          <a:xfrm>
            <a:off x="720000" y="1440000"/>
            <a:ext cx="10799640" cy="89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To perform this task, use the following query: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%sql select * from SPACEXTABLE where Launch_Site like 'CCA%' limit 5;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452A81-24C3-40E3-BA03-AE74EB68042C}" type="slidenum"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/>
          </p:nvPr>
        </p:nvSpPr>
        <p:spPr>
          <a:xfrm>
            <a:off x="900000" y="1620000"/>
            <a:ext cx="10029600" cy="105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Total payload Mass = 45,596 kg carried by boosters launched by NASA (CRS)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77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78" name="Picture 277"/>
          <p:cNvPicPr/>
          <p:nvPr/>
        </p:nvPicPr>
        <p:blipFill>
          <a:blip r:embed="rId3"/>
          <a:stretch/>
        </p:blipFill>
        <p:spPr>
          <a:xfrm>
            <a:off x="900000" y="2886480"/>
            <a:ext cx="9756360" cy="3233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519005D-1B1C-4B25-9BA9-7336FC3F9746}" type="slidenum"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209600" cy="69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Average Payload Mass = 2,928 kg carried by booster version F9 v1.1 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80" name="Title 5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81" name="Picture 280"/>
          <p:cNvPicPr/>
          <p:nvPr/>
        </p:nvPicPr>
        <p:blipFill>
          <a:blip r:embed="rId3"/>
          <a:stretch/>
        </p:blipFill>
        <p:spPr>
          <a:xfrm>
            <a:off x="720000" y="2937600"/>
            <a:ext cx="10259640" cy="2642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57D6085-D711-4196-A8D1-87508E0FF8C7}" type="slidenum"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69600" cy="87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First successful landing outcome in ground pad was 2015-12-22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83" name="Title 6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84" name="Picture 283"/>
          <p:cNvPicPr/>
          <p:nvPr/>
        </p:nvPicPr>
        <p:blipFill>
          <a:blip r:embed="rId3"/>
          <a:stretch/>
        </p:blipFill>
        <p:spPr>
          <a:xfrm>
            <a:off x="847440" y="2880000"/>
            <a:ext cx="9952200" cy="323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D86B9F-1114-4536-BB0E-34B460F99268}" type="slidenum"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/>
          </p:nvPr>
        </p:nvSpPr>
        <p:spPr>
          <a:xfrm>
            <a:off x="770040" y="1465560"/>
            <a:ext cx="10569600" cy="14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>
                <a:solidFill>
                  <a:srgbClr val="292929"/>
                </a:solidFill>
                <a:latin typeface="Abadi"/>
              </a:rPr>
              <a:t>Boosters which have success in drone ship and have payload mass greater than 4000 but less than 6000:</a:t>
            </a:r>
            <a:endParaRPr lang="uk-UA" sz="2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b="0" strike="noStrike" spc="-1">
                <a:solidFill>
                  <a:srgbClr val="292929"/>
                </a:solidFill>
                <a:latin typeface="Abadi"/>
              </a:rPr>
              <a:t>- F9 FT B1022, F9 FT B1026, F9 FT B1021.2, F9 FT B1031.2</a:t>
            </a:r>
            <a:endParaRPr lang="uk-UA" sz="2100" b="0" strike="noStrike" spc="-1">
              <a:latin typeface="Arial"/>
            </a:endParaRPr>
          </a:p>
        </p:txBody>
      </p:sp>
      <p:sp>
        <p:nvSpPr>
          <p:cNvPr id="286" name="Title 1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480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lang="uk-UA" sz="4800" b="0" strike="noStrike" spc="-1">
              <a:latin typeface="Arial"/>
            </a:endParaRPr>
          </a:p>
        </p:txBody>
      </p:sp>
      <p:pic>
        <p:nvPicPr>
          <p:cNvPr id="287" name="Picture 286"/>
          <p:cNvPicPr/>
          <p:nvPr/>
        </p:nvPicPr>
        <p:blipFill>
          <a:blip r:embed="rId3"/>
          <a:stretch/>
        </p:blipFill>
        <p:spPr>
          <a:xfrm>
            <a:off x="720000" y="2880000"/>
            <a:ext cx="10079640" cy="3480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7CB4D5E-04C0-4CD0-A0B9-EAF1017E2C73}" type="slidenum"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Num" idx="12"/>
          </p:nvPr>
        </p:nvSpPr>
        <p:spPr>
          <a:xfrm>
            <a:off x="8715600" y="633240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119DBA2C-4853-4C4A-BF17-FBB36B2BE323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209" name="Content Placeholder 2"/>
          <p:cNvSpPr/>
          <p:nvPr/>
        </p:nvSpPr>
        <p:spPr>
          <a:xfrm>
            <a:off x="782640" y="1472760"/>
            <a:ext cx="10688040" cy="481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88000" lnSpcReduction="10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lang="uk-UA" sz="22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Collect data using SpaceX REST API and Web Scraping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Data Collection with Web Scraping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Data Wrangling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Exploratory Data Analysis with SQL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Exploratory Data Analysis with Data Visualization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Interactive Visual Analytics with Folium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Build Models to predict landing outcomes</a:t>
            </a:r>
            <a:endParaRPr lang="uk-UA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lang="uk-UA" sz="22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Exploratory Data Analysis result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Visualization/Analytics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Predictive Analytics result</a:t>
            </a:r>
            <a:endParaRPr lang="uk-UA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uk-UA" sz="2200" b="0" strike="noStrike" spc="-1">
              <a:latin typeface="Arial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lang="uk-UA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/>
          </p:nvPr>
        </p:nvSpPr>
        <p:spPr>
          <a:xfrm>
            <a:off x="770040" y="1465560"/>
            <a:ext cx="10569600" cy="141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7000"/>
          </a:bodyPr>
          <a:lstStyle/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Success – 99</a:t>
            </a: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Success (payload status unclear) – 1</a:t>
            </a:r>
            <a:endParaRPr lang="uk-UA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Failure (in flight) - 1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89" name="Title 2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74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90" name="Picture 289"/>
          <p:cNvPicPr/>
          <p:nvPr/>
        </p:nvPicPr>
        <p:blipFill>
          <a:blip r:embed="rId3"/>
          <a:stretch/>
        </p:blipFill>
        <p:spPr>
          <a:xfrm>
            <a:off x="900000" y="3060000"/>
            <a:ext cx="8819640" cy="341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4563243-DD0F-4FD3-970A-ACBC34E89550}" type="slidenum"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/>
          </p:nvPr>
        </p:nvSpPr>
        <p:spPr>
          <a:xfrm>
            <a:off x="720000" y="1455840"/>
            <a:ext cx="4679640" cy="4679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strike="noStrike" spc="-1">
                <a:solidFill>
                  <a:srgbClr val="292929"/>
                </a:solidFill>
                <a:latin typeface="Abadi"/>
              </a:rPr>
              <a:t>Carrying Max Payload</a:t>
            </a:r>
            <a:endParaRPr lang="uk-UA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B1048.4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B1049.4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B1051.3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B1056.4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B1048.5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B1051.4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B1049.5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B1060.2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B1058.3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B1051.6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B1060.3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• F9 B5 B1049.7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92" name="Title 12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93" name="Picture 292"/>
          <p:cNvPicPr/>
          <p:nvPr/>
        </p:nvPicPr>
        <p:blipFill>
          <a:blip r:embed="rId3"/>
          <a:stretch/>
        </p:blipFill>
        <p:spPr>
          <a:xfrm>
            <a:off x="5580000" y="1440000"/>
            <a:ext cx="6085800" cy="449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1E24C3-E3A8-4327-9794-C2AB78C18C8E}" type="slidenum"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105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Showing month, date, booster version, launch site and landing outcome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95" name="Title 13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96" name="Picture 295"/>
          <p:cNvPicPr/>
          <p:nvPr/>
        </p:nvPicPr>
        <p:blipFill>
          <a:blip r:embed="rId3"/>
          <a:stretch/>
        </p:blipFill>
        <p:spPr>
          <a:xfrm>
            <a:off x="736560" y="2780640"/>
            <a:ext cx="10079640" cy="3402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9385D8-3CBD-4004-B5D4-6B68F24579FD}" type="slidenum"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4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7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98" name="Picture 297"/>
          <p:cNvPicPr/>
          <p:nvPr/>
        </p:nvPicPr>
        <p:blipFill>
          <a:blip r:embed="rId3"/>
          <a:stretch/>
        </p:blipFill>
        <p:spPr>
          <a:xfrm>
            <a:off x="5778360" y="1620000"/>
            <a:ext cx="5383800" cy="4319640"/>
          </a:xfrm>
          <a:prstGeom prst="rect">
            <a:avLst/>
          </a:prstGeom>
          <a:ln w="0">
            <a:noFill/>
          </a:ln>
        </p:spPr>
      </p:pic>
      <p:sp>
        <p:nvSpPr>
          <p:cNvPr id="299" name="Rectangle 298"/>
          <p:cNvSpPr/>
          <p:nvPr/>
        </p:nvSpPr>
        <p:spPr>
          <a:xfrm>
            <a:off x="720000" y="1620000"/>
            <a:ext cx="4859640" cy="43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uk-UA" sz="2100" b="0" strike="noStrike" spc="-1">
                <a:latin typeface="Arial"/>
              </a:rPr>
              <a:t>Rank the count of landing outcomes between 2010-06-04 and 2017-03-20 in descending order</a:t>
            </a: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E0874F9-8627-4441-8299-68106FA11A8F}" type="slidenum"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All launch sites map markers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01" name="Picture 300"/>
          <p:cNvPicPr/>
          <p:nvPr/>
        </p:nvPicPr>
        <p:blipFill>
          <a:blip r:embed="rId3"/>
          <a:stretch/>
        </p:blipFill>
        <p:spPr>
          <a:xfrm>
            <a:off x="889200" y="1404360"/>
            <a:ext cx="10440000" cy="4565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D076A6F-F872-4A85-9466-8EE55A27ADAD}" type="slidenum"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9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Markers showing launch sites with color labels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720000" y="1620000"/>
            <a:ext cx="4859640" cy="43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uk-UA" sz="2100" b="0" strike="noStrike" spc="-1">
                <a:latin typeface="Arial"/>
              </a:rPr>
              <a:t>• Green markers for successful launches</a:t>
            </a:r>
          </a:p>
          <a:p>
            <a:pPr>
              <a:lnSpc>
                <a:spcPct val="100000"/>
              </a:lnSpc>
              <a:buNone/>
            </a:pPr>
            <a:r>
              <a:rPr lang="uk-UA" sz="2100" b="0" strike="noStrike" spc="-1">
                <a:latin typeface="Arial"/>
              </a:rPr>
              <a:t>• Red markers for unsuccessful launches</a:t>
            </a:r>
          </a:p>
        </p:txBody>
      </p:sp>
      <p:pic>
        <p:nvPicPr>
          <p:cNvPr id="304" name="Picture 303"/>
          <p:cNvPicPr/>
          <p:nvPr/>
        </p:nvPicPr>
        <p:blipFill>
          <a:blip r:embed="rId3"/>
          <a:stretch/>
        </p:blipFill>
        <p:spPr>
          <a:xfrm>
            <a:off x="4860000" y="4185000"/>
            <a:ext cx="3420000" cy="247500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304"/>
          <p:cNvPicPr/>
          <p:nvPr/>
        </p:nvPicPr>
        <p:blipFill>
          <a:blip r:embed="rId4"/>
          <a:stretch/>
        </p:blipFill>
        <p:spPr>
          <a:xfrm>
            <a:off x="540000" y="3060000"/>
            <a:ext cx="4140000" cy="3608280"/>
          </a:xfrm>
          <a:prstGeom prst="rect">
            <a:avLst/>
          </a:prstGeom>
          <a:ln w="0">
            <a:noFill/>
          </a:ln>
        </p:spPr>
      </p:pic>
      <p:pic>
        <p:nvPicPr>
          <p:cNvPr id="306" name="Picture 305"/>
          <p:cNvPicPr/>
          <p:nvPr/>
        </p:nvPicPr>
        <p:blipFill>
          <a:blip r:embed="rId5"/>
          <a:stretch/>
        </p:blipFill>
        <p:spPr>
          <a:xfrm>
            <a:off x="4860000" y="1487160"/>
            <a:ext cx="3420000" cy="2652840"/>
          </a:xfrm>
          <a:prstGeom prst="rect">
            <a:avLst/>
          </a:prstGeom>
          <a:ln w="0">
            <a:noFill/>
          </a:ln>
        </p:spPr>
      </p:pic>
      <p:pic>
        <p:nvPicPr>
          <p:cNvPr id="307" name="Picture 306"/>
          <p:cNvPicPr/>
          <p:nvPr/>
        </p:nvPicPr>
        <p:blipFill>
          <a:blip r:embed="rId6"/>
          <a:stretch/>
        </p:blipFill>
        <p:spPr>
          <a:xfrm>
            <a:off x="8342640" y="2149200"/>
            <a:ext cx="3578040" cy="3046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1C2725-6B8C-41B8-B823-C78004504B0A}" type="slidenum"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distance to landmarks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09" name="Picture 308"/>
          <p:cNvPicPr/>
          <p:nvPr/>
        </p:nvPicPr>
        <p:blipFill>
          <a:blip r:embed="rId2"/>
          <a:stretch/>
        </p:blipFill>
        <p:spPr>
          <a:xfrm>
            <a:off x="3600000" y="1228320"/>
            <a:ext cx="8280000" cy="4171680"/>
          </a:xfrm>
          <a:prstGeom prst="rect">
            <a:avLst/>
          </a:prstGeom>
          <a:ln w="0">
            <a:noFill/>
          </a:ln>
        </p:spPr>
      </p:pic>
      <p:sp>
        <p:nvSpPr>
          <p:cNvPr id="310" name="Content Placeholder 3"/>
          <p:cNvSpPr txBox="1"/>
          <p:nvPr/>
        </p:nvSpPr>
        <p:spPr>
          <a:xfrm>
            <a:off x="540000" y="1260000"/>
            <a:ext cx="3060000" cy="46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City Distance 23.21 km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Railway Distance 21.96 km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Highway Distance 26.89 km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Coastline Distance 0.87 km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B4E710-D7DB-4655-B177-7F5A10CBE73D}" type="slidenum"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9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by Site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12" name="Picture 311"/>
          <p:cNvPicPr/>
          <p:nvPr/>
        </p:nvPicPr>
        <p:blipFill>
          <a:blip r:embed="rId3"/>
          <a:stretch/>
        </p:blipFill>
        <p:spPr>
          <a:xfrm>
            <a:off x="360000" y="2557800"/>
            <a:ext cx="11520000" cy="346140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12"/>
          <p:cNvSpPr txBox="1"/>
          <p:nvPr/>
        </p:nvSpPr>
        <p:spPr>
          <a:xfrm>
            <a:off x="540000" y="1440000"/>
            <a:ext cx="11160000" cy="1064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The piechart displays the percentage of the total number of successful launches</a:t>
            </a:r>
            <a:endParaRPr lang="uk-UA" sz="2200" b="0" strike="noStrike" spc="-1">
              <a:latin typeface="Arial"/>
            </a:endParaRPr>
          </a:p>
          <a:p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KSC LC-39A has the highest rate - 41.7%</a:t>
            </a:r>
            <a:endParaRPr lang="uk-UA" sz="22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860F2CA-DE5A-48B4-BBF0-252D76EEB215}" type="slidenum"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Num" idx="13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9304E0B8-E406-4546-8CB1-95B73CDB28B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</a:t>
            </a:fld>
            <a:endParaRPr lang="uk-UA" sz="1600" b="0" strike="noStrike" spc="-1">
              <a:latin typeface="Times New Roman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828000" y="538560"/>
            <a:ext cx="105300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13" name="Content Placeholder 2"/>
          <p:cNvSpPr/>
          <p:nvPr/>
        </p:nvSpPr>
        <p:spPr>
          <a:xfrm>
            <a:off x="828000" y="1530720"/>
            <a:ext cx="9766080" cy="449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3000"/>
          </a:bodyPr>
          <a:lstStyle/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lang="uk-UA" sz="2200" b="0" strike="noStrike" spc="-1">
              <a:latin typeface="Arial"/>
            </a:endParaRPr>
          </a:p>
          <a:p>
            <a:pPr marL="457200" algn="just">
              <a:lnSpc>
                <a:spcPct val="9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SpaceX is a leader in the space industry. His achievements include sending a spacecraft to the ISS, launching a satellite constellation that provides Internet access, and sending manned missions into space. SpaceX is advertising the launch of its $62 million Falcon 9 rocket on its website. Other suppliers are valued at more than $165 million. This difference is possible due to the reuse of the first stage of the Falcon 9 rocket. So if we can determine whether the first stage will land, we can determine the launch cost. This information could be used by a SpaceX competitor. The goal of the project is to create a machine learning pipeline that allows predicting the success of the first stage.</a:t>
            </a:r>
            <a:endParaRPr lang="uk-UA" sz="1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lang="uk-UA" sz="22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pos="0" algn="l"/>
              </a:tabLst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How payload mass, launch site, number of flights and orbits affect first-stage landing success?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pos="0" algn="l"/>
              </a:tabLst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Rate of successful landings over time..</a:t>
            </a:r>
            <a:endParaRPr lang="uk-UA" sz="1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pos="0" algn="l"/>
              </a:tabLst>
            </a:pPr>
            <a:r>
              <a:rPr lang="en-US" sz="1800" b="0" strike="noStrike" spc="-1">
                <a:solidFill>
                  <a:srgbClr val="292929"/>
                </a:solidFill>
                <a:latin typeface="Abadi"/>
                <a:ea typeface="DejaVu Sans"/>
              </a:rPr>
              <a:t>Best predictive model for successful landing.</a:t>
            </a:r>
            <a:endParaRPr lang="uk-U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/>
          </p:nvPr>
        </p:nvSpPr>
        <p:spPr>
          <a:xfrm>
            <a:off x="734040" y="1537560"/>
            <a:ext cx="10552320" cy="5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KSC LC-39A has the highest success rate - 76.9%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Title 20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(KSC LC-39A)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16" name="Picture 315"/>
          <p:cNvPicPr/>
          <p:nvPr/>
        </p:nvPicPr>
        <p:blipFill>
          <a:blip r:embed="rId3"/>
          <a:stretch/>
        </p:blipFill>
        <p:spPr>
          <a:xfrm>
            <a:off x="360000" y="2282760"/>
            <a:ext cx="10980000" cy="3657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E1CF7B25-E888-40AD-9A44-14110A9384F9}" type="slidenum"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/>
          </p:nvPr>
        </p:nvSpPr>
        <p:spPr>
          <a:xfrm>
            <a:off x="770040" y="1645560"/>
            <a:ext cx="5169960" cy="123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6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600" b="0" strike="noStrike" spc="-1">
                <a:solidFill>
                  <a:srgbClr val="292929"/>
                </a:solidFill>
                <a:latin typeface="Abadi"/>
              </a:rPr>
              <a:t>Payloads between 1,000 kg and 4,000 kg have the highest success rate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Title 21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Mass and Success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19" name="Picture 318"/>
          <p:cNvPicPr/>
          <p:nvPr/>
        </p:nvPicPr>
        <p:blipFill>
          <a:blip r:embed="rId3"/>
          <a:stretch/>
        </p:blipFill>
        <p:spPr>
          <a:xfrm>
            <a:off x="5940000" y="1561680"/>
            <a:ext cx="5760000" cy="186912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319"/>
          <p:cNvPicPr/>
          <p:nvPr/>
        </p:nvPicPr>
        <p:blipFill>
          <a:blip r:embed="rId4"/>
          <a:stretch/>
        </p:blipFill>
        <p:spPr>
          <a:xfrm>
            <a:off x="5940000" y="3758760"/>
            <a:ext cx="5760000" cy="1821240"/>
          </a:xfrm>
          <a:prstGeom prst="rect">
            <a:avLst/>
          </a:prstGeom>
          <a:ln w="0">
            <a:noFill/>
          </a:ln>
        </p:spPr>
      </p:pic>
      <p:sp>
        <p:nvSpPr>
          <p:cNvPr id="321" name="Content Placeholder 9"/>
          <p:cNvSpPr txBox="1"/>
          <p:nvPr/>
        </p:nvSpPr>
        <p:spPr>
          <a:xfrm>
            <a:off x="770040" y="3780000"/>
            <a:ext cx="5169960" cy="144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Payloads between 4,000 kg and 10,000 kg have the highest success rate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BFDB64AF-BC87-4BF1-8C48-2EACA1E7A7F9}" type="slidenum"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6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23" name="Picture 322"/>
          <p:cNvPicPr/>
          <p:nvPr/>
        </p:nvPicPr>
        <p:blipFill>
          <a:blip r:embed="rId3"/>
          <a:stretch/>
        </p:blipFill>
        <p:spPr>
          <a:xfrm>
            <a:off x="770040" y="2671920"/>
            <a:ext cx="5990760" cy="1514160"/>
          </a:xfrm>
          <a:prstGeom prst="rect">
            <a:avLst/>
          </a:prstGeom>
          <a:ln w="0">
            <a:noFill/>
          </a:ln>
        </p:spPr>
      </p:pic>
      <p:pic>
        <p:nvPicPr>
          <p:cNvPr id="324" name="Picture 323"/>
          <p:cNvPicPr/>
          <p:nvPr/>
        </p:nvPicPr>
        <p:blipFill>
          <a:blip r:embed="rId4"/>
          <a:stretch/>
        </p:blipFill>
        <p:spPr>
          <a:xfrm>
            <a:off x="6660000" y="1405080"/>
            <a:ext cx="5001120" cy="4534920"/>
          </a:xfrm>
          <a:prstGeom prst="rect">
            <a:avLst/>
          </a:prstGeom>
          <a:ln w="0">
            <a:noFill/>
          </a:ln>
        </p:spPr>
      </p:pic>
      <p:sp>
        <p:nvSpPr>
          <p:cNvPr id="325" name="Content Placeholder 6"/>
          <p:cNvSpPr txBox="1"/>
          <p:nvPr/>
        </p:nvSpPr>
        <p:spPr>
          <a:xfrm>
            <a:off x="770040" y="1265339"/>
            <a:ext cx="5709960" cy="45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 dirty="0">
                <a:solidFill>
                  <a:srgbClr val="292929"/>
                </a:solidFill>
                <a:latin typeface="Abadi"/>
              </a:rPr>
              <a:t>Best model in Training is </a:t>
            </a:r>
            <a:r>
              <a:rPr lang="en-US" sz="1600" b="0" strike="noStrike" spc="-1" dirty="0" err="1">
                <a:solidFill>
                  <a:srgbClr val="292929"/>
                </a:solidFill>
                <a:latin typeface="Abadi"/>
              </a:rPr>
              <a:t>DecisionTree</a:t>
            </a:r>
            <a:r>
              <a:rPr lang="en-US" sz="1600" b="0" strike="noStrike" spc="-1" dirty="0">
                <a:solidFill>
                  <a:srgbClr val="292929"/>
                </a:solidFill>
                <a:latin typeface="Abadi"/>
              </a:rPr>
              <a:t> with a score of 0.889 (in-sample)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 dirty="0">
                <a:solidFill>
                  <a:srgbClr val="292929"/>
                </a:solidFill>
                <a:latin typeface="Abadi"/>
              </a:rPr>
              <a:t>Best params is : {'criterion': 'entropy', '</a:t>
            </a:r>
            <a:r>
              <a:rPr lang="en-US" sz="1600" b="0" strike="noStrike" spc="-1" dirty="0" err="1">
                <a:solidFill>
                  <a:srgbClr val="292929"/>
                </a:solidFill>
                <a:latin typeface="Abadi"/>
              </a:rPr>
              <a:t>max_depth</a:t>
            </a:r>
            <a:r>
              <a:rPr lang="en-US" sz="1600" b="0" strike="noStrike" spc="-1" dirty="0">
                <a:solidFill>
                  <a:srgbClr val="292929"/>
                </a:solidFill>
                <a:latin typeface="Abadi"/>
              </a:rPr>
              <a:t>': 16, '</a:t>
            </a:r>
            <a:r>
              <a:rPr lang="en-US" sz="1600" b="0" strike="noStrike" spc="-1" dirty="0" err="1">
                <a:solidFill>
                  <a:srgbClr val="292929"/>
                </a:solidFill>
                <a:latin typeface="Abadi"/>
              </a:rPr>
              <a:t>max_features</a:t>
            </a:r>
            <a:r>
              <a:rPr lang="en-US" sz="1600" b="0" strike="noStrike" spc="-1" dirty="0">
                <a:solidFill>
                  <a:srgbClr val="292929"/>
                </a:solidFill>
                <a:latin typeface="Abadi"/>
              </a:rPr>
              <a:t>': 'sqrt', '</a:t>
            </a:r>
            <a:r>
              <a:rPr lang="en-US" sz="1600" b="0" strike="noStrike" spc="-1" dirty="0" err="1">
                <a:solidFill>
                  <a:srgbClr val="292929"/>
                </a:solidFill>
                <a:latin typeface="Abadi"/>
              </a:rPr>
              <a:t>min_samples_leaf</a:t>
            </a:r>
            <a:r>
              <a:rPr lang="en-US" sz="1600" b="0" strike="noStrike" spc="-1" dirty="0">
                <a:solidFill>
                  <a:srgbClr val="292929"/>
                </a:solidFill>
                <a:latin typeface="Abadi"/>
              </a:rPr>
              <a:t>': 1, '</a:t>
            </a:r>
            <a:r>
              <a:rPr lang="en-US" sz="1600" b="0" strike="noStrike" spc="-1" dirty="0" err="1">
                <a:solidFill>
                  <a:srgbClr val="292929"/>
                </a:solidFill>
                <a:latin typeface="Abadi"/>
              </a:rPr>
              <a:t>min_samples_split</a:t>
            </a:r>
            <a:r>
              <a:rPr lang="en-US" sz="1600" b="0" strike="noStrike" spc="-1" dirty="0">
                <a:solidFill>
                  <a:srgbClr val="292929"/>
                </a:solidFill>
                <a:latin typeface="Abadi"/>
              </a:rPr>
              <a:t>': 2, 'splitter': 'random’} 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spc="-1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spc="-1" dirty="0">
                <a:solidFill>
                  <a:srgbClr val="292929"/>
                </a:solidFill>
                <a:latin typeface="Abadi"/>
              </a:rPr>
              <a:t>But in our Test (out-sample) the best models are LogReg, SVM and KNN with F1 Score of 0.889,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 dirty="0" err="1">
                <a:solidFill>
                  <a:srgbClr val="292929"/>
                </a:solidFill>
                <a:latin typeface="Abadi"/>
              </a:rPr>
              <a:t>DecisionTree</a:t>
            </a:r>
            <a:r>
              <a:rPr lang="en-US" sz="1600" b="0" strike="noStrike" spc="-1" dirty="0">
                <a:solidFill>
                  <a:srgbClr val="292929"/>
                </a:solidFill>
                <a:latin typeface="Abadi"/>
              </a:rPr>
              <a:t> is 0.869. 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E9FD5E4A-21A5-4D71-8C91-6D1C327CD46F}" type="slidenum">
              <a:t>43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E9A797-A052-A76B-F665-04E10553B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440" y="4777108"/>
            <a:ext cx="3900560" cy="103107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5116320" cy="4369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Confusion Matrices: Decision Tree: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TP: 10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FP: 1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TN: 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FN: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Other Models (LogReg, SVM, KNN):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TP: 12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FP: 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TN: 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FN: 0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200" dirty="0"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200" dirty="0"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200" dirty="0">
              <a:latin typeface="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"/>
              </a:rPr>
              <a:t>Decision Tree: Higher false negatives (FN=2) compared to other models (FN=0).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"/>
              </a:rPr>
              <a:t>Others (LogReg, SVM, KNN): Lower false negatives, indicating better prediction of successful landings</a:t>
            </a:r>
            <a:r>
              <a:rPr lang="en-US" sz="1600" b="0" i="0" dirty="0">
                <a:effectLst/>
                <a:latin typeface=""/>
              </a:rPr>
              <a:t>.</a:t>
            </a:r>
          </a:p>
        </p:txBody>
      </p:sp>
      <p:sp>
        <p:nvSpPr>
          <p:cNvPr id="327" name="Title 17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3689195" y="1584241"/>
            <a:ext cx="3780117" cy="3306256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D5D7770B-3C9E-45E2-AEDF-EEBB62AD704F}" type="slidenum">
              <a:t>44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D650F-6408-D0DC-FCE4-3CFAA9197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31" y="1584241"/>
            <a:ext cx="3780117" cy="3238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BFE5E-D067-F880-F9CA-02EC775715CA}"/>
              </a:ext>
            </a:extLst>
          </p:cNvPr>
          <p:cNvSpPr txBox="1"/>
          <p:nvPr/>
        </p:nvSpPr>
        <p:spPr>
          <a:xfrm>
            <a:off x="4826285" y="125231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effectLst/>
                <a:latin typeface="Söhne"/>
              </a:rPr>
              <a:t>Decision Tree</a:t>
            </a:r>
            <a:endParaRPr lang="en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C33C9-9479-00D9-812B-FCEE85B4A3C6}"/>
              </a:ext>
            </a:extLst>
          </p:cNvPr>
          <p:cNvSpPr txBox="1"/>
          <p:nvPr/>
        </p:nvSpPr>
        <p:spPr>
          <a:xfrm>
            <a:off x="8606402" y="125004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"/>
              </a:rPr>
              <a:t>LogReg, SVM, KNN</a:t>
            </a:r>
            <a:endParaRPr lang="en-CL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/>
          </p:nvPr>
        </p:nvSpPr>
        <p:spPr>
          <a:xfrm>
            <a:off x="770040" y="1764000"/>
            <a:ext cx="10569960" cy="3816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• Recommendation: Utilize models with lower false negatives (LogReg, SVM, KNN) for accurate prediction of Falcon 9 first stage landings.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rgbClr val="292929"/>
                </a:solidFill>
                <a:latin typeface="Abadi"/>
              </a:rPr>
              <a:t>• Coast: All the </a:t>
            </a: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launch sites are close to the coast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• Launch Success: Increases over time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• KSC LC-39A: Has the highest success rate among launch sites. 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• Orbits: ES-L1, GEO, HEO, and SSO have a 100% success rate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• Payload Mass: Across all launch sites, the higher the payload mass (kg), the higher the success rate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Title 18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2C6B6740-38BA-49FD-82A9-2DC4330D6668}" type="slidenum"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Num" idx="14"/>
          </p:nvPr>
        </p:nvSpPr>
        <p:spPr>
          <a:xfrm>
            <a:off x="9449640" y="6356520"/>
            <a:ext cx="27424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097EA0-0A88-4E30-86C4-5CFFC1BCEF4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5</a:t>
            </a:fld>
            <a:endParaRPr lang="uk-UA" sz="16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216" name="Content Placeholder 1"/>
          <p:cNvSpPr/>
          <p:nvPr/>
        </p:nvSpPr>
        <p:spPr>
          <a:xfrm>
            <a:off x="770040" y="1440000"/>
            <a:ext cx="10104120" cy="535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28000" lnSpcReduction="20000"/>
          </a:bodyPr>
          <a:lstStyle/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8800" b="0" strike="noStrike" spc="-1">
                <a:solidFill>
                  <a:srgbClr val="0B49CB"/>
                </a:solidFill>
                <a:latin typeface="Abadi"/>
                <a:ea typeface="DejaVu Sans"/>
              </a:rPr>
              <a:t>Executive Summar</a:t>
            </a:r>
            <a:r>
              <a:rPr lang="en-US" sz="8000" b="0" strike="noStrike" spc="-1">
                <a:solidFill>
                  <a:srgbClr val="0B49CB"/>
                </a:solidFill>
                <a:latin typeface="Abadi"/>
                <a:ea typeface="DejaVu Sans"/>
              </a:rPr>
              <a:t>y</a:t>
            </a:r>
            <a:endParaRPr lang="uk-UA" sz="8000" b="0" strike="noStrike" spc="-1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lang="uk-UA" sz="8000" b="0" strike="noStrike" spc="-1">
              <a:latin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>
                <a:solidFill>
                  <a:srgbClr val="767171"/>
                </a:solidFill>
                <a:latin typeface="Abadi"/>
                <a:ea typeface="DejaVu Sans"/>
              </a:rPr>
              <a:t>Collect Data using SpaceX REST API and web scraping from Wikipedia </a:t>
            </a:r>
            <a:endParaRPr lang="uk-UA" sz="7200" b="0" strike="noStrike" spc="-1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lang="uk-UA" sz="8000" b="0" strike="noStrike" spc="-1">
              <a:latin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>
                <a:solidFill>
                  <a:srgbClr val="767171"/>
                </a:solidFill>
                <a:latin typeface="Abadi"/>
                <a:ea typeface="DejaVu Sans"/>
              </a:rPr>
              <a:t>Wrangle Data by applying one hot encoding to prepare the data for analysis and modeling</a:t>
            </a:r>
            <a:endParaRPr lang="uk-UA" sz="7200" b="0" strike="noStrike" spc="-1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lang="uk-UA" sz="8000" b="0" strike="noStrike" spc="-1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lang="uk-UA" sz="8000" b="0" strike="noStrike" spc="-1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lang="uk-UA" sz="8000" b="0" strike="noStrike" spc="-1">
              <a:latin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200" b="0" strike="noStrike" spc="-1">
                <a:solidFill>
                  <a:srgbClr val="767171"/>
                </a:solidFill>
                <a:latin typeface="Abadi"/>
                <a:ea typeface="DejaVu Sans"/>
              </a:rPr>
              <a:t>Build Models to predict landing outcomes using classification models. Tune and evaluate models to find best model and parameters.</a:t>
            </a:r>
            <a:endParaRPr lang="uk-UA" sz="72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uk-UA" sz="8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uk-UA" sz="22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9F7AC2-FC1D-4F01-8EFB-81915403BAC6}" type="slidenum"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0040" y="1403280"/>
            <a:ext cx="10218600" cy="477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 algn="just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92929"/>
                </a:solidFill>
                <a:latin typeface="Abadi"/>
              </a:rPr>
              <a:t>From API</a:t>
            </a:r>
            <a:endParaRPr lang="uk-UA" sz="24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Request data from SpaceX API</a:t>
            </a:r>
            <a:endParaRPr lang="uk-UA" sz="19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Decode response using .json()</a:t>
            </a:r>
            <a:endParaRPr lang="uk-UA" sz="19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Convert to a dataframe using .json_normalize()</a:t>
            </a:r>
            <a:endParaRPr lang="uk-UA" sz="1900" b="0" strike="noStrike" spc="-1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From Wikipedia</a:t>
            </a:r>
            <a:endParaRPr lang="uk-UA" sz="22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Request data from Wikipedia</a:t>
            </a:r>
            <a:endParaRPr lang="uk-UA" sz="19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Create BeautifulSoup object from HTML response</a:t>
            </a:r>
            <a:endParaRPr lang="uk-UA" sz="19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Collect data from parsing HTML tables</a:t>
            </a:r>
            <a:endParaRPr lang="uk-UA" sz="1900" b="0" strike="noStrike" spc="-1">
              <a:latin typeface="Arial"/>
            </a:endParaRPr>
          </a:p>
          <a:p>
            <a:pPr marL="432000" lvl="1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900" b="0" strike="noStrike" spc="-1">
                <a:solidFill>
                  <a:srgbClr val="292929"/>
                </a:solidFill>
                <a:latin typeface="Abadi"/>
              </a:rPr>
              <a:t>Create dataframe from data</a:t>
            </a:r>
            <a:endParaRPr lang="uk-UA" sz="19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buNone/>
            </a:pPr>
            <a:r>
              <a:rPr lang="en-US" sz="2000" b="0" strike="noStrike" spc="-1">
                <a:solidFill>
                  <a:srgbClr val="292929"/>
                </a:solidFill>
                <a:latin typeface="Abadi"/>
              </a:rPr>
              <a:t>Exports data to csv files</a:t>
            </a:r>
            <a:endParaRPr lang="uk-UA" sz="2000" b="0" strike="noStrike" spc="-1">
              <a:latin typeface="Arial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lang="uk-UA" sz="40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517A8D-3272-4346-B238-CCAE0B12F4D5}" type="slidenum"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4218840" cy="30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3000"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Request data from SpaceX API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Decode response and convert to dataframe 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Filter dataframe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Replace missing values</a:t>
            </a:r>
            <a:endParaRPr lang="uk-UA" sz="22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Export data to csv file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 </a:t>
            </a:r>
            <a:endParaRPr lang="uk-UA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uk-UA" sz="2800" b="0" strike="noStrike" spc="-1">
              <a:latin typeface="Arial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21" name="Picture 220"/>
          <p:cNvPicPr/>
          <p:nvPr/>
        </p:nvPicPr>
        <p:blipFill>
          <a:blip r:embed="rId3"/>
          <a:stretch/>
        </p:blipFill>
        <p:spPr>
          <a:xfrm>
            <a:off x="5580000" y="1620000"/>
            <a:ext cx="6120360" cy="82152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221"/>
          <p:cNvPicPr/>
          <p:nvPr/>
        </p:nvPicPr>
        <p:blipFill>
          <a:blip r:embed="rId4"/>
          <a:stretch/>
        </p:blipFill>
        <p:spPr>
          <a:xfrm>
            <a:off x="5580360" y="3059640"/>
            <a:ext cx="6120000" cy="732600"/>
          </a:xfrm>
          <a:prstGeom prst="rect">
            <a:avLst/>
          </a:prstGeom>
          <a:ln w="0">
            <a:noFill/>
          </a:ln>
        </p:spPr>
      </p:pic>
      <p:pic>
        <p:nvPicPr>
          <p:cNvPr id="223" name="Picture 222"/>
          <p:cNvPicPr/>
          <p:nvPr/>
        </p:nvPicPr>
        <p:blipFill>
          <a:blip r:embed="rId5"/>
          <a:stretch/>
        </p:blipFill>
        <p:spPr>
          <a:xfrm>
            <a:off x="5580360" y="4140000"/>
            <a:ext cx="6120000" cy="802800"/>
          </a:xfrm>
          <a:prstGeom prst="rect">
            <a:avLst/>
          </a:prstGeom>
          <a:ln w="0">
            <a:noFill/>
          </a:ln>
        </p:spPr>
      </p:pic>
      <p:sp>
        <p:nvSpPr>
          <p:cNvPr id="224" name="Rectangle 223"/>
          <p:cNvSpPr/>
          <p:nvPr/>
        </p:nvSpPr>
        <p:spPr>
          <a:xfrm>
            <a:off x="73550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https://github.com/sanhuezalejandro/IBM-Data-Science-Professional-Certificate/blob/main/10-Applied_Data_Science_Capstone/1.%20Spacex-data-collection-api.ipynb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CE0617-62C6-4E61-A70E-E4E929695EE7}" type="slidenum"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820800" y="1477080"/>
            <a:ext cx="4654800" cy="356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Request data from Wikipedia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Create </a:t>
            </a:r>
            <a:r>
              <a:rPr lang="en-US" sz="2200" b="0" strike="noStrike" spc="-1" dirty="0" err="1">
                <a:solidFill>
                  <a:srgbClr val="292929"/>
                </a:solidFill>
                <a:latin typeface="Abadi"/>
              </a:rPr>
              <a:t>BeautifulSoup</a:t>
            </a: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 object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Extract column names from HTML table header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</a:rPr>
              <a:t>Collect data from HTML tables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  <a:ea typeface="Noto Sans CJK SC"/>
              </a:rPr>
              <a:t>Create </a:t>
            </a:r>
            <a:r>
              <a:rPr lang="en-US" sz="2200" b="0" strike="noStrike" spc="-1" dirty="0" err="1">
                <a:solidFill>
                  <a:srgbClr val="292929"/>
                </a:solidFill>
                <a:latin typeface="Abadi"/>
                <a:ea typeface="Noto Sans CJK SC"/>
              </a:rPr>
              <a:t>dataframe</a:t>
            </a:r>
            <a:endParaRPr lang="uk-UA" sz="22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292929"/>
                </a:solidFill>
                <a:latin typeface="Abadi"/>
                <a:ea typeface="Noto Sans CJK SC"/>
              </a:rPr>
              <a:t>Export data to csv file </a:t>
            </a:r>
            <a:endParaRPr lang="uk-UA" sz="2200" b="0" strike="noStrike" spc="-1" dirty="0">
              <a:latin typeface="Arial"/>
            </a:endParaRP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L"/>
          </a:p>
        </p:txBody>
      </p:sp>
      <p:sp>
        <p:nvSpPr>
          <p:cNvPr id="227" name="Title 1"/>
          <p:cNvSpPr/>
          <p:nvPr/>
        </p:nvSpPr>
        <p:spPr>
          <a:xfrm>
            <a:off x="922320" y="69120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lang="uk-UA" sz="4000" b="0" strike="noStrike" spc="-1">
              <a:latin typeface="Arial"/>
            </a:endParaRPr>
          </a:p>
        </p:txBody>
      </p:sp>
      <p:pic>
        <p:nvPicPr>
          <p:cNvPr id="228" name="Picture 227"/>
          <p:cNvPicPr/>
          <p:nvPr/>
        </p:nvPicPr>
        <p:blipFill>
          <a:blip r:embed="rId3"/>
          <a:stretch/>
        </p:blipFill>
        <p:spPr>
          <a:xfrm>
            <a:off x="5940360" y="4500000"/>
            <a:ext cx="5579640" cy="90324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228"/>
          <p:cNvPicPr/>
          <p:nvPr/>
        </p:nvPicPr>
        <p:blipFill>
          <a:blip r:embed="rId4"/>
          <a:stretch/>
        </p:blipFill>
        <p:spPr>
          <a:xfrm>
            <a:off x="5940360" y="1660320"/>
            <a:ext cx="5579640" cy="2578680"/>
          </a:xfrm>
          <a:prstGeom prst="rect">
            <a:avLst/>
          </a:prstGeom>
          <a:ln w="0">
            <a:noFill/>
          </a:ln>
        </p:spPr>
      </p:pic>
      <p:sp>
        <p:nvSpPr>
          <p:cNvPr id="230" name="Rectangle 229"/>
          <p:cNvSpPr/>
          <p:nvPr/>
        </p:nvSpPr>
        <p:spPr>
          <a:xfrm>
            <a:off x="735508" y="602568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1C7DDB"/>
                </a:solidFill>
                <a:latin typeface="Abadi"/>
              </a:rPr>
              <a:t>https://github.com/sanhuezalejandro/IBM-Data-Science-Professional-Certificate/blob/main/10-Applied_Data_Science_Capstone/2.%20Webscraping.ipynb</a:t>
            </a:r>
            <a:endParaRPr lang="uk-UA" sz="12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B6AE623-F45A-48FF-AFF8-68713B5E9257}" type="slidenum"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2151</Words>
  <Application>Microsoft Macintosh PowerPoint</Application>
  <PresentationFormat>Custom</PresentationFormat>
  <Paragraphs>292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Abadi</vt:lpstr>
      <vt:lpstr>Arial</vt:lpstr>
      <vt:lpstr>Calibri</vt:lpstr>
      <vt:lpstr>Söhne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subject/>
  <dc:creator>YAN Luo</dc:creator>
  <dc:description/>
  <cp:lastModifiedBy>Alejandro Sanhueza </cp:lastModifiedBy>
  <cp:revision>217</cp:revision>
  <dcterms:created xsi:type="dcterms:W3CDTF">2021-04-29T18:58:34Z</dcterms:created>
  <dcterms:modified xsi:type="dcterms:W3CDTF">2024-02-08T21:47:09Z</dcterms:modified>
  <dc:language>uk-UA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46</vt:i4>
  </property>
</Properties>
</file>